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8.png" ContentType="image/png"/>
  <Override PartName="/ppt/media/image9.png" ContentType="image/png"/>
  <Override PartName="/ppt/media/image20.png" ContentType="image/png"/>
  <Override PartName="/ppt/media/image8.png" ContentType="image/png"/>
  <Override PartName="/ppt/media/image17.png" ContentType="image/png"/>
  <Override PartName="/ppt/media/image12.png" ContentType="image/png"/>
  <Override PartName="/ppt/media/image35.png" ContentType="image/png"/>
  <Override PartName="/ppt/media/image3.png" ContentType="image/png"/>
  <Override PartName="/ppt/media/image13.png" ContentType="image/png"/>
  <Override PartName="/ppt/media/image36.png" ContentType="image/png"/>
  <Override PartName="/ppt/media/image4.png" ContentType="image/png"/>
  <Override PartName="/ppt/media/image30.png" ContentType="image/png"/>
  <Override PartName="/ppt/media/image31.png" ContentType="image/png"/>
  <Override PartName="/ppt/media/image32.png" ContentType="image/png"/>
  <Override PartName="/ppt/media/image11.png" ContentType="image/png"/>
  <Override PartName="/ppt/media/image2.png" ContentType="image/png"/>
  <Override PartName="/ppt/media/image34.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15.png" ContentType="image/png"/>
  <Override PartName="/ppt/media/image37.png" ContentType="image/png"/>
  <Override PartName="/ppt/media/image5.png" ContentType="image/png"/>
  <Override PartName="/ppt/media/image14.png" ContentType="image/png"/>
  <Override PartName="/ppt/media/image19.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72.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72.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_">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7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BE0EF96-F758-40E9-9961-F4AE395E528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7000" cy="36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1000" cy="560880"/>
          </a:xfrm>
          <a:prstGeom prst="rect">
            <a:avLst/>
          </a:prstGeom>
          <a:ln w="0">
            <a:noFill/>
          </a:ln>
        </p:spPr>
      </p:pic>
      <p:pic>
        <p:nvPicPr>
          <p:cNvPr id="4" name="Grafik 2" descr=""/>
          <p:cNvPicPr/>
          <p:nvPr/>
        </p:nvPicPr>
        <p:blipFill>
          <a:blip r:embed="rId3"/>
          <a:stretch/>
        </p:blipFill>
        <p:spPr>
          <a:xfrm>
            <a:off x="7430400" y="134640"/>
            <a:ext cx="3696840" cy="513000"/>
          </a:xfrm>
          <a:prstGeom prst="rect">
            <a:avLst/>
          </a:prstGeom>
          <a:ln w="0">
            <a:noFill/>
          </a:ln>
        </p:spPr>
      </p:pic>
      <p:sp>
        <p:nvSpPr>
          <p:cNvPr id="5" name="CustomShape 4"/>
          <p:cNvSpPr/>
          <p:nvPr/>
        </p:nvSpPr>
        <p:spPr>
          <a:xfrm>
            <a:off x="912240" y="1268280"/>
            <a:ext cx="9207000" cy="36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7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21A7AD1-44FC-4F03-A6C0-E10F0BD628E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07000" cy="36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51000" cy="560880"/>
          </a:xfrm>
          <a:prstGeom prst="rect">
            <a:avLst/>
          </a:prstGeom>
          <a:ln w="0">
            <a:noFill/>
          </a:ln>
        </p:spPr>
      </p:pic>
      <p:pic>
        <p:nvPicPr>
          <p:cNvPr id="14" name="Grafik 2" descr=""/>
          <p:cNvPicPr/>
          <p:nvPr/>
        </p:nvPicPr>
        <p:blipFill>
          <a:blip r:embed="rId3"/>
          <a:stretch/>
        </p:blipFill>
        <p:spPr>
          <a:xfrm>
            <a:off x="7430400" y="134640"/>
            <a:ext cx="3696840" cy="513000"/>
          </a:xfrm>
          <a:prstGeom prst="rect">
            <a:avLst/>
          </a:prstGeom>
          <a:ln w="0">
            <a:noFill/>
          </a:ln>
        </p:spPr>
      </p:pic>
      <p:sp>
        <p:nvSpPr>
          <p:cNvPr id="15" name="CustomShape 4"/>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7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9147633-DED6-4271-BCF0-32C5A29A716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7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F26A6DB-514E-49BD-89C7-24F25B6768F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07000" cy="36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1000" cy="560880"/>
          </a:xfrm>
          <a:prstGeom prst="rect">
            <a:avLst/>
          </a:prstGeom>
          <a:ln w="0">
            <a:noFill/>
          </a:ln>
        </p:spPr>
      </p:pic>
      <p:pic>
        <p:nvPicPr>
          <p:cNvPr id="24" name="Grafik 2" descr=""/>
          <p:cNvPicPr/>
          <p:nvPr/>
        </p:nvPicPr>
        <p:blipFill>
          <a:blip r:embed="rId3"/>
          <a:stretch/>
        </p:blipFill>
        <p:spPr>
          <a:xfrm>
            <a:off x="7430400" y="134640"/>
            <a:ext cx="3696840" cy="513000"/>
          </a:xfrm>
          <a:prstGeom prst="rect">
            <a:avLst/>
          </a:prstGeom>
          <a:ln w="0">
            <a:noFill/>
          </a:ln>
        </p:spPr>
      </p:pic>
      <p:sp>
        <p:nvSpPr>
          <p:cNvPr id="25" name="CustomShape 4"/>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7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33A607E-9157-4240-8BC2-6FAAE8002BC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7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E65E0AA-1054-4FA9-B926-B994E899090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07000" cy="36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51000" cy="560880"/>
          </a:xfrm>
          <a:prstGeom prst="rect">
            <a:avLst/>
          </a:prstGeom>
          <a:ln w="0">
            <a:noFill/>
          </a:ln>
        </p:spPr>
      </p:pic>
      <p:pic>
        <p:nvPicPr>
          <p:cNvPr id="34" name="Grafik 2" descr=""/>
          <p:cNvPicPr/>
          <p:nvPr/>
        </p:nvPicPr>
        <p:blipFill>
          <a:blip r:embed="rId3"/>
          <a:stretch/>
        </p:blipFill>
        <p:spPr>
          <a:xfrm>
            <a:off x="7430400" y="134640"/>
            <a:ext cx="3696840" cy="513000"/>
          </a:xfrm>
          <a:prstGeom prst="rect">
            <a:avLst/>
          </a:prstGeom>
          <a:ln w="0">
            <a:noFill/>
          </a:ln>
        </p:spPr>
      </p:pic>
      <p:sp>
        <p:nvSpPr>
          <p:cNvPr id="35" name="CustomShape 4"/>
          <p:cNvSpPr/>
          <p:nvPr/>
        </p:nvSpPr>
        <p:spPr>
          <a:xfrm>
            <a:off x="11444760" y="0"/>
            <a:ext cx="740160" cy="68490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7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3145AD6-B2FD-4AA4-8F21-E763D0703C01}"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 name="CustomShape 6"/>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1" name="CustomShape 2"/>
          <p:cNvSpPr/>
          <p:nvPr/>
        </p:nvSpPr>
        <p:spPr>
          <a:xfrm>
            <a:off x="11438640" y="6453360"/>
            <a:ext cx="7596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EE777FD-53C2-4C9C-9527-38636595835C}"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2" name="CustomShape 3"/>
          <p:cNvSpPr/>
          <p:nvPr/>
        </p:nvSpPr>
        <p:spPr>
          <a:xfrm>
            <a:off x="912240" y="1268280"/>
            <a:ext cx="9209520" cy="36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3" name="Picture 19" descr=""/>
          <p:cNvPicPr/>
          <p:nvPr/>
        </p:nvPicPr>
        <p:blipFill>
          <a:blip r:embed="rId2"/>
          <a:stretch/>
        </p:blipFill>
        <p:spPr>
          <a:xfrm>
            <a:off x="0" y="0"/>
            <a:ext cx="3053520" cy="563400"/>
          </a:xfrm>
          <a:prstGeom prst="rect">
            <a:avLst/>
          </a:prstGeom>
          <a:ln w="0">
            <a:noFill/>
          </a:ln>
        </p:spPr>
      </p:pic>
      <p:pic>
        <p:nvPicPr>
          <p:cNvPr id="44" name="Grafik 2" descr=""/>
          <p:cNvPicPr/>
          <p:nvPr/>
        </p:nvPicPr>
        <p:blipFill>
          <a:blip r:embed="rId3"/>
          <a:stretch/>
        </p:blipFill>
        <p:spPr>
          <a:xfrm>
            <a:off x="7430400" y="134640"/>
            <a:ext cx="3699360" cy="515520"/>
          </a:xfrm>
          <a:prstGeom prst="rect">
            <a:avLst/>
          </a:prstGeom>
          <a:ln w="0">
            <a:noFill/>
          </a:ln>
        </p:spPr>
      </p:pic>
      <p:sp>
        <p:nvSpPr>
          <p:cNvPr id="45"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6" name="CustomShape 5"/>
          <p:cNvSpPr/>
          <p:nvPr/>
        </p:nvSpPr>
        <p:spPr>
          <a:xfrm>
            <a:off x="11438640" y="6453360"/>
            <a:ext cx="7596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07425F7-DDE6-44E1-B4A9-48A736367B82}" type="slidenum">
              <a:rPr b="0" lang="en-US"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47" name="CustomShape 6"/>
          <p:cNvSpPr/>
          <p:nvPr/>
        </p:nvSpPr>
        <p:spPr>
          <a:xfrm>
            <a:off x="0" y="6642720"/>
            <a:ext cx="121831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creativecommons.org/publicdomain/zero/1.0/deed.en" TargetMode="External"/><Relationship Id="rId3" Type="http://schemas.openxmlformats.org/officeDocument/2006/relationships/slideLayout" Target="../slideLayouts/slideLayout5.xml"/>
</Relationships>
</file>

<file path=ppt/slides/_rels/slide4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5.xml"/>
</Relationships>
</file>

<file path=ppt/slides/_rels/slide4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xml"/>
</Relationships>
</file>

<file path=ppt/slides/_rels/slide6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
</Relationships>
</file>

<file path=ppt/slides/_rels/slide6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
</Relationships>
</file>

<file path=ppt/slides/_rels/slide6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1.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4.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CustomShape 1"/>
          <p:cNvSpPr/>
          <p:nvPr/>
        </p:nvSpPr>
        <p:spPr>
          <a:xfrm>
            <a:off x="527400" y="1412640"/>
            <a:ext cx="10360080" cy="11466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51" name="CustomShape 2"/>
          <p:cNvSpPr/>
          <p:nvPr/>
        </p:nvSpPr>
        <p:spPr>
          <a:xfrm>
            <a:off x="527400" y="2852640"/>
            <a:ext cx="10360080" cy="2367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9: Consensus Mechanisms and IOTA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solidFill>
                <a:srgbClr val="000000"/>
              </a:solidFill>
              <a:latin typeface="Arial"/>
            </a:endParaRPr>
          </a:p>
        </p:txBody>
      </p:sp>
      <p:sp>
        <p:nvSpPr>
          <p:cNvPr id="74"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Distributed consensus</a:t>
            </a:r>
            <a:endParaRPr b="0" lang="en-US" sz="2400" spc="-1" strike="noStrike">
              <a:solidFill>
                <a:srgbClr val="000000"/>
              </a:solidFill>
              <a:latin typeface="Arial"/>
            </a:endParaRPr>
          </a:p>
        </p:txBody>
      </p:sp>
      <p:sp>
        <p:nvSpPr>
          <p:cNvPr id="76"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Two properties must hold:</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value must have been generated by an honest node.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Our nodes are trying to agree on the following input:</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Which of the proposed transactions are valid?</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 which order do the transactions appear in the ledger?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Byzantine generals problem</a:t>
            </a:r>
            <a:endParaRPr b="0" lang="en-US" sz="2400" spc="-1" strike="noStrike">
              <a:solidFill>
                <a:srgbClr val="000000"/>
              </a:solidFill>
              <a:latin typeface="Arial"/>
            </a:endParaRPr>
          </a:p>
        </p:txBody>
      </p:sp>
      <p:sp>
        <p:nvSpPr>
          <p:cNvPr id="78" name="CustomShape 2"/>
          <p:cNvSpPr/>
          <p:nvPr/>
        </p:nvSpPr>
        <p:spPr>
          <a:xfrm>
            <a:off x="335520" y="1600200"/>
            <a:ext cx="10744560" cy="48445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 and a common time to attack.</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figure below, C does not know what to agree on.</a:t>
            </a: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Arial"/>
                <a:ea typeface="DejaVu Sans"/>
              </a:rPr>
              <a:t> </a:t>
            </a:r>
            <a:endParaRPr b="0" lang="en-US" sz="1800" spc="-1" strike="noStrike">
              <a:solidFill>
                <a:srgbClr val="000000"/>
              </a:solidFill>
              <a:latin typeface="Arial"/>
            </a:endParaRPr>
          </a:p>
        </p:txBody>
      </p:sp>
      <p:pic>
        <p:nvPicPr>
          <p:cNvPr id="79" name="" descr=""/>
          <p:cNvPicPr/>
          <p:nvPr/>
        </p:nvPicPr>
        <p:blipFill>
          <a:blip r:embed="rId1"/>
          <a:stretch/>
        </p:blipFill>
        <p:spPr>
          <a:xfrm>
            <a:off x="2840400" y="4095720"/>
            <a:ext cx="6069240" cy="2320920"/>
          </a:xfrm>
          <a:prstGeom prst="rect">
            <a:avLst/>
          </a:prstGeom>
          <a:ln w="0">
            <a:noFill/>
          </a:ln>
        </p:spPr>
      </p:pic>
      <p:sp>
        <p:nvSpPr>
          <p:cNvPr id="80" name="CustomShape 3"/>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difficulties</a:t>
            </a:r>
            <a:endParaRPr b="0" lang="en-US" sz="2400" spc="-1" strike="noStrike">
              <a:solidFill>
                <a:srgbClr val="000000"/>
              </a:solidFill>
              <a:latin typeface="Arial"/>
            </a:endParaRPr>
          </a:p>
        </p:txBody>
      </p:sp>
      <p:sp>
        <p:nvSpPr>
          <p:cNvPr id="82"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 with the number of nodes: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Problem with time: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Bitcoin's approach</a:t>
            </a:r>
            <a:endParaRPr b="0" lang="en-US" sz="2400" spc="-1" strike="noStrike">
              <a:solidFill>
                <a:srgbClr val="000000"/>
              </a:solidFill>
              <a:latin typeface="Arial"/>
            </a:endParaRPr>
          </a:p>
        </p:txBody>
      </p:sp>
      <p:pic>
        <p:nvPicPr>
          <p:cNvPr id="84" name="" descr=""/>
          <p:cNvPicPr/>
          <p:nvPr/>
        </p:nvPicPr>
        <p:blipFill>
          <a:blip r:embed="rId1"/>
          <a:stretch/>
        </p:blipFill>
        <p:spPr>
          <a:xfrm>
            <a:off x="835560" y="1400040"/>
            <a:ext cx="9489240" cy="4535640"/>
          </a:xfrm>
          <a:prstGeom prst="rect">
            <a:avLst/>
          </a:prstGeom>
          <a:ln w="0">
            <a:noFill/>
          </a:ln>
        </p:spPr>
      </p:pic>
      <p:sp>
        <p:nvSpPr>
          <p:cNvPr id="85"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Simplified consensus of Bitcoin</a:t>
            </a:r>
            <a:endParaRPr b="0" lang="en-US" sz="2400" spc="-1" strike="noStrike">
              <a:solidFill>
                <a:srgbClr val="000000"/>
              </a:solidFill>
              <a:latin typeface="Arial"/>
            </a:endParaRPr>
          </a:p>
        </p:txBody>
      </p:sp>
      <p:sp>
        <p:nvSpPr>
          <p:cNvPr id="87"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89" name="" descr=""/>
          <p:cNvPicPr/>
          <p:nvPr/>
        </p:nvPicPr>
        <p:blipFill>
          <a:blip r:embed="rId1"/>
          <a:stretch/>
        </p:blipFill>
        <p:spPr>
          <a:xfrm>
            <a:off x="1514520" y="1343160"/>
            <a:ext cx="9154800" cy="4163760"/>
          </a:xfrm>
          <a:prstGeom prst="rect">
            <a:avLst/>
          </a:prstGeom>
          <a:ln w="0">
            <a:noFill/>
          </a:ln>
        </p:spPr>
      </p:pic>
      <p:sp>
        <p:nvSpPr>
          <p:cNvPr id="90"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92" name="" descr=""/>
          <p:cNvPicPr/>
          <p:nvPr/>
        </p:nvPicPr>
        <p:blipFill>
          <a:blip r:embed="rId1"/>
          <a:stretch/>
        </p:blipFill>
        <p:spPr>
          <a:xfrm>
            <a:off x="1514520" y="1343160"/>
            <a:ext cx="9154800" cy="4163760"/>
          </a:xfrm>
          <a:prstGeom prst="rect">
            <a:avLst/>
          </a:prstGeom>
          <a:ln w="0">
            <a:noFill/>
          </a:ln>
        </p:spPr>
      </p:pic>
      <p:sp>
        <p:nvSpPr>
          <p:cNvPr id="93"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95" name="" descr=""/>
          <p:cNvPicPr/>
          <p:nvPr/>
        </p:nvPicPr>
        <p:blipFill>
          <a:blip r:embed="rId1"/>
          <a:stretch/>
        </p:blipFill>
        <p:spPr>
          <a:xfrm>
            <a:off x="1514520" y="1343160"/>
            <a:ext cx="9154800" cy="4163760"/>
          </a:xfrm>
          <a:prstGeom prst="rect">
            <a:avLst/>
          </a:prstGeom>
          <a:ln w="0">
            <a:noFill/>
          </a:ln>
        </p:spPr>
      </p:pic>
      <p:sp>
        <p:nvSpPr>
          <p:cNvPr id="96"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98" name="" descr=""/>
          <p:cNvPicPr/>
          <p:nvPr/>
        </p:nvPicPr>
        <p:blipFill>
          <a:blip r:embed="rId1"/>
          <a:stretch/>
        </p:blipFill>
        <p:spPr>
          <a:xfrm>
            <a:off x="1514520" y="1343160"/>
            <a:ext cx="9154800" cy="4163760"/>
          </a:xfrm>
          <a:prstGeom prst="rect">
            <a:avLst/>
          </a:prstGeom>
          <a:ln w="0">
            <a:noFill/>
          </a:ln>
        </p:spPr>
      </p:pic>
      <p:sp>
        <p:nvSpPr>
          <p:cNvPr id="99"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335520" y="764640"/>
            <a:ext cx="10733760" cy="48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53" name="CustomShape 2"/>
          <p:cNvSpPr/>
          <p:nvPr/>
        </p:nvSpPr>
        <p:spPr>
          <a:xfrm>
            <a:off x="335520" y="1268280"/>
            <a:ext cx="10733760" cy="5021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101" name="" descr=""/>
          <p:cNvPicPr/>
          <p:nvPr/>
        </p:nvPicPr>
        <p:blipFill>
          <a:blip r:embed="rId1"/>
          <a:stretch/>
        </p:blipFill>
        <p:spPr>
          <a:xfrm>
            <a:off x="1514520" y="1343160"/>
            <a:ext cx="9154800" cy="4163760"/>
          </a:xfrm>
          <a:prstGeom prst="rect">
            <a:avLst/>
          </a:prstGeom>
          <a:ln w="0">
            <a:noFill/>
          </a:ln>
        </p:spPr>
      </p:pic>
      <p:sp>
        <p:nvSpPr>
          <p:cNvPr id="102"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104" name="" descr=""/>
          <p:cNvPicPr/>
          <p:nvPr/>
        </p:nvPicPr>
        <p:blipFill>
          <a:blip r:embed="rId1"/>
          <a:stretch/>
        </p:blipFill>
        <p:spPr>
          <a:xfrm>
            <a:off x="1514520" y="1343160"/>
            <a:ext cx="9154800" cy="4163760"/>
          </a:xfrm>
          <a:prstGeom prst="rect">
            <a:avLst/>
          </a:prstGeom>
          <a:ln w="0">
            <a:noFill/>
          </a:ln>
        </p:spPr>
      </p:pic>
      <p:sp>
        <p:nvSpPr>
          <p:cNvPr id="105"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1514520" y="1343160"/>
            <a:ext cx="9154800" cy="4163760"/>
          </a:xfrm>
          <a:prstGeom prst="rect">
            <a:avLst/>
          </a:prstGeom>
          <a:ln w="0">
            <a:noFill/>
          </a:ln>
        </p:spPr>
      </p:pic>
      <p:sp>
        <p:nvSpPr>
          <p:cNvPr id="107"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08"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 descr=""/>
          <p:cNvPicPr/>
          <p:nvPr/>
        </p:nvPicPr>
        <p:blipFill>
          <a:blip r:embed="rId1"/>
          <a:stretch/>
        </p:blipFill>
        <p:spPr>
          <a:xfrm>
            <a:off x="1514520" y="1343160"/>
            <a:ext cx="9154800" cy="4163760"/>
          </a:xfrm>
          <a:prstGeom prst="rect">
            <a:avLst/>
          </a:prstGeom>
          <a:ln w="0">
            <a:noFill/>
          </a:ln>
        </p:spPr>
      </p:pic>
      <p:sp>
        <p:nvSpPr>
          <p:cNvPr id="110"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11"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 descr=""/>
          <p:cNvPicPr/>
          <p:nvPr/>
        </p:nvPicPr>
        <p:blipFill>
          <a:blip r:embed="rId1"/>
          <a:stretch/>
        </p:blipFill>
        <p:spPr>
          <a:xfrm>
            <a:off x="1514520" y="1343160"/>
            <a:ext cx="9154800" cy="4163760"/>
          </a:xfrm>
          <a:prstGeom prst="rect">
            <a:avLst/>
          </a:prstGeom>
          <a:ln w="0">
            <a:noFill/>
          </a:ln>
        </p:spPr>
      </p:pic>
      <p:sp>
        <p:nvSpPr>
          <p:cNvPr id="113"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14"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1514520" y="1343160"/>
            <a:ext cx="9154800" cy="4163760"/>
          </a:xfrm>
          <a:prstGeom prst="rect">
            <a:avLst/>
          </a:prstGeom>
          <a:ln w="0">
            <a:noFill/>
          </a:ln>
        </p:spPr>
      </p:pic>
      <p:sp>
        <p:nvSpPr>
          <p:cNvPr id="116"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17"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
          <p:cNvPicPr/>
          <p:nvPr/>
        </p:nvPicPr>
        <p:blipFill>
          <a:blip r:embed="rId1"/>
          <a:stretch/>
        </p:blipFill>
        <p:spPr>
          <a:xfrm>
            <a:off x="1514520" y="1343160"/>
            <a:ext cx="9154800" cy="4163760"/>
          </a:xfrm>
          <a:prstGeom prst="rect">
            <a:avLst/>
          </a:prstGeom>
          <a:ln w="0">
            <a:noFill/>
          </a:ln>
        </p:spPr>
      </p:pic>
      <p:sp>
        <p:nvSpPr>
          <p:cNvPr id="119"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20"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1"/>
          <a:stretch/>
        </p:blipFill>
        <p:spPr>
          <a:xfrm>
            <a:off x="1514520" y="1343160"/>
            <a:ext cx="9154800" cy="4163760"/>
          </a:xfrm>
          <a:prstGeom prst="rect">
            <a:avLst/>
          </a:prstGeom>
          <a:ln w="0">
            <a:noFill/>
          </a:ln>
        </p:spPr>
      </p:pic>
      <p:sp>
        <p:nvSpPr>
          <p:cNvPr id="122"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23"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 descr=""/>
          <p:cNvPicPr/>
          <p:nvPr/>
        </p:nvPicPr>
        <p:blipFill>
          <a:blip r:embed="rId1"/>
          <a:stretch/>
        </p:blipFill>
        <p:spPr>
          <a:xfrm>
            <a:off x="1514520" y="1338480"/>
            <a:ext cx="9154800" cy="4173120"/>
          </a:xfrm>
          <a:prstGeom prst="rect">
            <a:avLst/>
          </a:prstGeom>
          <a:ln w="0">
            <a:noFill/>
          </a:ln>
        </p:spPr>
      </p:pic>
      <p:sp>
        <p:nvSpPr>
          <p:cNvPr id="125"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126"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blocks</a:t>
            </a:r>
            <a:endParaRPr b="0" lang="en-US" sz="2400" spc="-1" strike="noStrike">
              <a:solidFill>
                <a:srgbClr val="000000"/>
              </a:solidFill>
              <a:latin typeface="Arial"/>
            </a:endParaRPr>
          </a:p>
        </p:txBody>
      </p:sp>
      <p:sp>
        <p:nvSpPr>
          <p:cNvPr id="128"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335520" y="4406760"/>
            <a:ext cx="10744200" cy="13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Blockchain (RECAP)</a:t>
            </a:r>
            <a:endParaRPr b="0" lang="en-US" sz="3000" spc="-1" strike="noStrike">
              <a:solidFill>
                <a:srgbClr val="000000"/>
              </a:solidFill>
              <a:latin typeface="Arial"/>
            </a:endParaRPr>
          </a:p>
        </p:txBody>
      </p:sp>
      <p:sp>
        <p:nvSpPr>
          <p:cNvPr id="55" name="CustomShape 2"/>
          <p:cNvSpPr/>
          <p:nvPr/>
        </p:nvSpPr>
        <p:spPr>
          <a:xfrm>
            <a:off x="335520" y="2906640"/>
            <a:ext cx="10744200" cy="149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pic>
        <p:nvPicPr>
          <p:cNvPr id="130" name="" descr=""/>
          <p:cNvPicPr/>
          <p:nvPr/>
        </p:nvPicPr>
        <p:blipFill>
          <a:blip r:embed="rId1"/>
          <a:stretch/>
        </p:blipFill>
        <p:spPr>
          <a:xfrm>
            <a:off x="1514520" y="1225080"/>
            <a:ext cx="9154800" cy="5192280"/>
          </a:xfrm>
          <a:prstGeom prst="rect">
            <a:avLst/>
          </a:prstGeom>
          <a:ln w="0">
            <a:noFill/>
          </a:ln>
        </p:spPr>
      </p:pic>
      <p:sp>
        <p:nvSpPr>
          <p:cNvPr id="131"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 descr=""/>
          <p:cNvPicPr/>
          <p:nvPr/>
        </p:nvPicPr>
        <p:blipFill>
          <a:blip r:embed="rId1"/>
          <a:stretch/>
        </p:blipFill>
        <p:spPr>
          <a:xfrm>
            <a:off x="1514520" y="1225080"/>
            <a:ext cx="9154800" cy="5192280"/>
          </a:xfrm>
          <a:prstGeom prst="rect">
            <a:avLst/>
          </a:prstGeom>
          <a:ln w="0">
            <a:noFill/>
          </a:ln>
        </p:spPr>
      </p:pic>
      <p:sp>
        <p:nvSpPr>
          <p:cNvPr id="133"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sp>
        <p:nvSpPr>
          <p:cNvPr id="134"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1514520" y="1225080"/>
            <a:ext cx="9154800" cy="5192280"/>
          </a:xfrm>
          <a:prstGeom prst="rect">
            <a:avLst/>
          </a:prstGeom>
          <a:ln w="0">
            <a:noFill/>
          </a:ln>
        </p:spPr>
      </p:pic>
      <p:sp>
        <p:nvSpPr>
          <p:cNvPr id="136"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sp>
        <p:nvSpPr>
          <p:cNvPr id="137"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 descr=""/>
          <p:cNvPicPr/>
          <p:nvPr/>
        </p:nvPicPr>
        <p:blipFill>
          <a:blip r:embed="rId1"/>
          <a:stretch/>
        </p:blipFill>
        <p:spPr>
          <a:xfrm>
            <a:off x="1514520" y="1222200"/>
            <a:ext cx="9154800" cy="5192280"/>
          </a:xfrm>
          <a:prstGeom prst="rect">
            <a:avLst/>
          </a:prstGeom>
          <a:ln w="0">
            <a:noFill/>
          </a:ln>
        </p:spPr>
      </p:pic>
      <p:sp>
        <p:nvSpPr>
          <p:cNvPr id="139"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sp>
        <p:nvSpPr>
          <p:cNvPr id="140" name="CustomShape 2"/>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US" sz="2400" spc="-1" strike="noStrike">
              <a:solidFill>
                <a:srgbClr val="000000"/>
              </a:solidFill>
              <a:latin typeface="Arial"/>
            </a:endParaRPr>
          </a:p>
        </p:txBody>
      </p:sp>
      <p:sp>
        <p:nvSpPr>
          <p:cNvPr id="142"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censor transactions?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finally be included in blocks.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solidFill>
                <a:srgbClr val="000000"/>
              </a:solidFill>
              <a:latin typeface="Arial"/>
            </a:endParaRPr>
          </a:p>
        </p:txBody>
      </p:sp>
      <p:sp>
        <p:nvSpPr>
          <p:cNvPr id="144"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first and the nodes near him to not forward the invalid, second transaction to him.</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At this point, multiple things may occur:</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first and Bob actually receives his money.</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first and Alice gets her money back, having gotten the song for free.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solidFill>
                <a:srgbClr val="000000"/>
              </a:solidFill>
              <a:latin typeface="Arial"/>
            </a:endParaRPr>
          </a:p>
        </p:txBody>
      </p:sp>
      <p:sp>
        <p:nvSpPr>
          <p:cNvPr id="146"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Does this mean that double spending is possible?</a:t>
            </a:r>
            <a:br>
              <a:rPr sz="1800"/>
            </a:b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creation</a:t>
            </a:r>
            <a:endParaRPr b="0" lang="en-US" sz="2400" spc="-1" strike="noStrike">
              <a:solidFill>
                <a:srgbClr val="000000"/>
              </a:solidFill>
              <a:latin typeface="Arial"/>
            </a:endParaRPr>
          </a:p>
        </p:txBody>
      </p:sp>
      <p:sp>
        <p:nvSpPr>
          <p:cNvPr id="148"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Scarce resources</a:t>
            </a:r>
            <a:endParaRPr b="0" lang="en-US" sz="2400" spc="-1" strike="noStrike">
              <a:solidFill>
                <a:srgbClr val="000000"/>
              </a:solidFill>
              <a:latin typeface="Arial"/>
            </a:endParaRPr>
          </a:p>
        </p:txBody>
      </p:sp>
      <p:graphicFrame>
        <p:nvGraphicFramePr>
          <p:cNvPr id="150" name="Table 2"/>
          <p:cNvGraphicFramePr/>
          <p:nvPr/>
        </p:nvGraphicFramePr>
        <p:xfrm>
          <a:off x="335520" y="1767600"/>
          <a:ext cx="11093400" cy="4473720"/>
        </p:xfrm>
        <a:graphic>
          <a:graphicData uri="http://schemas.openxmlformats.org/drawingml/2006/table">
            <a:tbl>
              <a:tblPr/>
              <a:tblGrid>
                <a:gridCol w="5546880"/>
                <a:gridCol w="5546880"/>
              </a:tblGrid>
              <a:tr h="0">
                <a:tc>
                  <a:txBody>
                    <a:bodyPr anchor="t">
                      <a:noAutofit/>
                    </a:bodyPr>
                    <a:p>
                      <a:pPr>
                        <a:lnSpc>
                          <a:spcPct val="100000"/>
                        </a:lnSpc>
                        <a:spcBef>
                          <a:spcPts val="360"/>
                        </a:spcBef>
                      </a:pPr>
                      <a:r>
                        <a:rPr b="0" lang="en-US" sz="1800" spc="-1" strike="noStrike">
                          <a:solidFill>
                            <a:srgbClr val="000000"/>
                          </a:solidFill>
                          <a:latin typeface="DejaVu Sans"/>
                          <a:ea typeface="DejaVu Sans"/>
                        </a:rPr>
                        <a:t>Proof of Work (PoW):</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br>
                        <a:rPr sz="1800"/>
                      </a:br>
                      <a:endParaRPr b="0" lang="en-US"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Proof of Stake (PoS):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There are also many, many other approaches.</a:t>
                      </a:r>
                      <a:endParaRPr b="0" lang="en-US"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4406760"/>
            <a:ext cx="10744200" cy="13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Work</a:t>
            </a:r>
            <a:endParaRPr b="0" lang="en-US" sz="3000" spc="-1" strike="noStrike">
              <a:solidFill>
                <a:srgbClr val="000000"/>
              </a:solidFill>
              <a:latin typeface="Arial"/>
            </a:endParaRPr>
          </a:p>
          <a:p>
            <a:pPr>
              <a:lnSpc>
                <a:spcPct val="100000"/>
              </a:lnSpc>
            </a:pPr>
            <a:endParaRPr b="0" lang="en-US" sz="3000" spc="-1" strike="noStrike">
              <a:solidFill>
                <a:srgbClr val="000000"/>
              </a:solidFill>
              <a:latin typeface="Arial"/>
            </a:endParaRPr>
          </a:p>
        </p:txBody>
      </p:sp>
      <p:sp>
        <p:nvSpPr>
          <p:cNvPr id="152" name="CustomShape 2"/>
          <p:cNvSpPr/>
          <p:nvPr/>
        </p:nvSpPr>
        <p:spPr>
          <a:xfrm>
            <a:off x="335520" y="2906640"/>
            <a:ext cx="10744200" cy="149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CustomShape 6"/>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Transaction Ledgers</a:t>
            </a:r>
            <a:endParaRPr b="0" lang="en-US" sz="2400" spc="-1" strike="noStrike">
              <a:solidFill>
                <a:srgbClr val="000000"/>
              </a:solidFill>
              <a:latin typeface="Arial"/>
            </a:endParaRPr>
          </a:p>
        </p:txBody>
      </p:sp>
      <p:pic>
        <p:nvPicPr>
          <p:cNvPr id="57" name="" descr=""/>
          <p:cNvPicPr/>
          <p:nvPr/>
        </p:nvPicPr>
        <p:blipFill>
          <a:blip r:embed="rId1"/>
          <a:stretch/>
        </p:blipFill>
        <p:spPr>
          <a:xfrm>
            <a:off x="349200" y="2176200"/>
            <a:ext cx="5823720" cy="3058200"/>
          </a:xfrm>
          <a:prstGeom prst="rect">
            <a:avLst/>
          </a:prstGeom>
          <a:ln w="0">
            <a:noFill/>
          </a:ln>
        </p:spPr>
      </p:pic>
      <p:sp>
        <p:nvSpPr>
          <p:cNvPr id="58" name="CustomShape 7"/>
          <p:cNvSpPr/>
          <p:nvPr/>
        </p:nvSpPr>
        <p:spPr>
          <a:xfrm>
            <a:off x="6383520" y="1823400"/>
            <a:ext cx="4838040" cy="4345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Essentially a list of transactions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e.g., Listing money going in/out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But can also be used for other things, such as maintaining a record of all changes made to a house, all the owners, etc, or an “auto scheckheft”</a:t>
            </a:r>
            <a:endParaRPr b="0" lang="en-US" sz="1800" spc="-1" strike="noStrike">
              <a:solidFill>
                <a:srgbClr val="000000"/>
              </a:solidFill>
              <a:latin typeface="Arial"/>
            </a:endParaRPr>
          </a:p>
        </p:txBody>
      </p:sp>
      <p:sp>
        <p:nvSpPr>
          <p:cNvPr id="59" name="CustomShape 8"/>
          <p:cNvSpPr/>
          <p:nvPr/>
        </p:nvSpPr>
        <p:spPr>
          <a:xfrm>
            <a:off x="263520" y="6411600"/>
            <a:ext cx="9005400" cy="240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 german ledger from 1828, by RaphaelQS licensed under </a:t>
            </a:r>
            <a:r>
              <a:rPr b="0" lang="en-US" sz="900" spc="-1" strike="noStrike" u="sng">
                <a:solidFill>
                  <a:srgbClr val="0000ff"/>
                </a:solidFill>
                <a:uFillTx/>
                <a:latin typeface="Roboto"/>
                <a:ea typeface="Roboto"/>
                <a:hlinkClick r:id="rId2"/>
              </a:rPr>
              <a:t>CC0 1.0 Universal Public Domain</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54" name="CustomShape 2"/>
          <p:cNvSpPr/>
          <p:nvPr/>
        </p:nvSpPr>
        <p:spPr>
          <a:xfrm>
            <a:off x="335520" y="1268640"/>
            <a:ext cx="10744560" cy="735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55" name="" descr=""/>
          <p:cNvPicPr/>
          <p:nvPr/>
        </p:nvPicPr>
        <p:blipFill>
          <a:blip r:embed="rId1"/>
          <a:stretch/>
        </p:blipFill>
        <p:spPr>
          <a:xfrm>
            <a:off x="1514520" y="2311920"/>
            <a:ext cx="9154800" cy="3954240"/>
          </a:xfrm>
          <a:prstGeom prst="rect">
            <a:avLst/>
          </a:prstGeom>
          <a:ln w="0">
            <a:noFill/>
          </a:ln>
        </p:spPr>
      </p:pic>
      <p:sp>
        <p:nvSpPr>
          <p:cNvPr id="156" name="CustomShape 3"/>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7"/>
          <p:cNvSpPr/>
          <p:nvPr/>
        </p:nvSpPr>
        <p:spPr>
          <a:xfrm>
            <a:off x="335520" y="764640"/>
            <a:ext cx="10747440" cy="49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Recap: Hash Functions</a:t>
            </a:r>
            <a:endParaRPr b="0" lang="en-US" sz="2400" spc="-1" strike="noStrike">
              <a:solidFill>
                <a:srgbClr val="000000"/>
              </a:solidFill>
              <a:latin typeface="Arial"/>
            </a:endParaRPr>
          </a:p>
        </p:txBody>
      </p:sp>
      <p:sp>
        <p:nvSpPr>
          <p:cNvPr id="158" name="CustomShape 18"/>
          <p:cNvSpPr/>
          <p:nvPr/>
        </p:nvSpPr>
        <p:spPr>
          <a:xfrm>
            <a:off x="335520" y="1268640"/>
            <a:ext cx="1074744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function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is called a hash function if it has the following properties: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Compression: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maps an input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of arbitrary finite bit length to an output </a:t>
            </a:r>
            <a:r>
              <a:rPr b="0" i="1" lang="en-US" sz="1800" spc="-1" strike="noStrike">
                <a:solidFill>
                  <a:srgbClr val="000000"/>
                </a:solidFill>
                <a:latin typeface="DejaVu Sans"/>
                <a:ea typeface="DejaVu Sans"/>
              </a:rPr>
              <a:t>h(x)</a:t>
            </a:r>
            <a:r>
              <a:rPr b="0" lang="en-US" sz="1800" spc="-1" strike="noStrike">
                <a:solidFill>
                  <a:srgbClr val="000000"/>
                </a:solidFill>
                <a:latin typeface="DejaVu Sans"/>
                <a:ea typeface="DejaVu Sans"/>
              </a:rPr>
              <a:t> of fixed bit length </a:t>
            </a:r>
            <a:r>
              <a:rPr b="0" i="1" lang="en-US" sz="1800" spc="-1" strike="noStrike">
                <a:solidFill>
                  <a:srgbClr val="000000"/>
                </a:solidFill>
                <a:latin typeface="DejaVu Sans"/>
                <a:ea typeface="DejaVu Sans"/>
              </a:rPr>
              <a:t>n</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lvl="2" marL="648000" indent="-215640">
              <a:lnSpc>
                <a:spcPct val="100000"/>
              </a:lnSpc>
              <a:spcBef>
                <a:spcPts val="360"/>
              </a:spcBef>
              <a:buClr>
                <a:srgbClr val="008c4f"/>
              </a:buClr>
              <a:buSzPct val="45000"/>
              <a:buFont typeface="Symbol"/>
              <a:buChar char=""/>
            </a:pP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 0, 1</a:t>
            </a:r>
            <a:r>
              <a:rPr b="0" lang="en-US" sz="1800" spc="-1" strike="noStrike" baseline="33000">
                <a:solidFill>
                  <a:srgbClr val="000000"/>
                </a:solidFill>
                <a:latin typeface="DejaVu Sans"/>
                <a:ea typeface="DejaVu Sans"/>
              </a:rPr>
              <a:t>∗</a:t>
            </a:r>
            <a:r>
              <a:rPr b="0" lang="en-US" sz="1800" spc="-1" strike="noStrike">
                <a:solidFill>
                  <a:srgbClr val="000000"/>
                </a:solidFill>
                <a:latin typeface="DejaVu Sans"/>
                <a:ea typeface="DejaVu Sans"/>
              </a:rPr>
              <a:t> → 0, 1</a:t>
            </a:r>
            <a:r>
              <a:rPr b="0" i="1" lang="en-US" sz="1800" spc="-1" strike="noStrike" baseline="33000">
                <a:solidFill>
                  <a:srgbClr val="000000"/>
                </a:solidFill>
                <a:latin typeface="DejaVu Sans"/>
                <a:ea typeface="DejaVu Sans"/>
              </a:rPr>
              <a:t>n</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Ease of computation: Given </a:t>
            </a:r>
            <a:r>
              <a:rPr b="0" i="1" lang="en-US" sz="1800" spc="-1" strike="noStrike">
                <a:solidFill>
                  <a:srgbClr val="000000"/>
                </a:solidFill>
                <a:latin typeface="DejaVu Sans"/>
                <a:ea typeface="DejaVu Sans"/>
              </a:rPr>
              <a:t>h</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x</a:t>
            </a:r>
            <a:r>
              <a:rPr b="0" lang="en-US" sz="1800" spc="-1" strike="noStrike">
                <a:solidFill>
                  <a:srgbClr val="000000"/>
                </a:solidFill>
                <a:latin typeface="DejaVu Sans"/>
                <a:ea typeface="DejaVu Sans"/>
              </a:rPr>
              <a:t> it is easy to compute </a:t>
            </a:r>
            <a:r>
              <a:rPr b="0" i="1" lang="en-US" sz="1800" spc="-1" strike="noStrike">
                <a:solidFill>
                  <a:srgbClr val="000000"/>
                </a:solidFill>
                <a:latin typeface="DejaVu Sans"/>
                <a:ea typeface="DejaVu Sans"/>
              </a:rPr>
              <a:t>h(x)</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159" name="" descr=""/>
          <p:cNvPicPr/>
          <p:nvPr/>
        </p:nvPicPr>
        <p:blipFill>
          <a:blip r:embed="rId1"/>
          <a:stretch/>
        </p:blipFill>
        <p:spPr>
          <a:xfrm>
            <a:off x="1384200" y="3474720"/>
            <a:ext cx="8669160" cy="2808000"/>
          </a:xfrm>
          <a:prstGeom prst="rect">
            <a:avLst/>
          </a:prstGeom>
          <a:ln w="0">
            <a:noFill/>
          </a:ln>
        </p:spPr>
      </p:pic>
      <p:sp>
        <p:nvSpPr>
          <p:cNvPr id="160" name="CustomShape 19"/>
          <p:cNvSpPr/>
          <p:nvPr/>
        </p:nvSpPr>
        <p:spPr>
          <a:xfrm>
            <a:off x="263520" y="6411600"/>
            <a:ext cx="90057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62" name="CustomShape 2"/>
          <p:cNvSpPr/>
          <p:nvPr/>
        </p:nvSpPr>
        <p:spPr>
          <a:xfrm>
            <a:off x="335520" y="1268640"/>
            <a:ext cx="10744560" cy="735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63" name="" descr=""/>
          <p:cNvPicPr/>
          <p:nvPr/>
        </p:nvPicPr>
        <p:blipFill>
          <a:blip r:embed="rId1"/>
          <a:stretch/>
        </p:blipFill>
        <p:spPr>
          <a:xfrm>
            <a:off x="1514520" y="2311920"/>
            <a:ext cx="9154800" cy="3954240"/>
          </a:xfrm>
          <a:prstGeom prst="rect">
            <a:avLst/>
          </a:prstGeom>
          <a:ln w="0">
            <a:noFill/>
          </a:ln>
        </p:spPr>
      </p:pic>
      <p:sp>
        <p:nvSpPr>
          <p:cNvPr id="164" name="CustomShape 3"/>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66" name="CustomShape 2"/>
          <p:cNvSpPr/>
          <p:nvPr/>
        </p:nvSpPr>
        <p:spPr>
          <a:xfrm>
            <a:off x="335520" y="1268640"/>
            <a:ext cx="10744560" cy="735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67" name="" descr=""/>
          <p:cNvPicPr/>
          <p:nvPr/>
        </p:nvPicPr>
        <p:blipFill>
          <a:blip r:embed="rId1"/>
          <a:stretch/>
        </p:blipFill>
        <p:spPr>
          <a:xfrm>
            <a:off x="1514520" y="2311920"/>
            <a:ext cx="9154800" cy="3954240"/>
          </a:xfrm>
          <a:prstGeom prst="rect">
            <a:avLst/>
          </a:prstGeom>
          <a:ln w="0">
            <a:noFill/>
          </a:ln>
        </p:spPr>
      </p:pic>
      <p:sp>
        <p:nvSpPr>
          <p:cNvPr id="168" name="CustomShape 3"/>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70" name="CustomShape 2"/>
          <p:cNvSpPr/>
          <p:nvPr/>
        </p:nvSpPr>
        <p:spPr>
          <a:xfrm>
            <a:off x="335520" y="1268640"/>
            <a:ext cx="10744560" cy="735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71" name="" descr=""/>
          <p:cNvPicPr/>
          <p:nvPr/>
        </p:nvPicPr>
        <p:blipFill>
          <a:blip r:embed="rId1"/>
          <a:stretch/>
        </p:blipFill>
        <p:spPr>
          <a:xfrm>
            <a:off x="1514520" y="2311920"/>
            <a:ext cx="9154800" cy="3954240"/>
          </a:xfrm>
          <a:prstGeom prst="rect">
            <a:avLst/>
          </a:prstGeom>
          <a:ln w="0">
            <a:noFill/>
          </a:ln>
        </p:spPr>
      </p:pic>
      <p:sp>
        <p:nvSpPr>
          <p:cNvPr id="172" name="CustomShape 3"/>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74" name="CustomShape 2"/>
          <p:cNvSpPr/>
          <p:nvPr/>
        </p:nvSpPr>
        <p:spPr>
          <a:xfrm>
            <a:off x="335520" y="1268640"/>
            <a:ext cx="10744560" cy="735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75" name="" descr=""/>
          <p:cNvPicPr/>
          <p:nvPr/>
        </p:nvPicPr>
        <p:blipFill>
          <a:blip r:embed="rId1"/>
          <a:stretch/>
        </p:blipFill>
        <p:spPr>
          <a:xfrm>
            <a:off x="1514520" y="2311920"/>
            <a:ext cx="9154800" cy="3954240"/>
          </a:xfrm>
          <a:prstGeom prst="rect">
            <a:avLst/>
          </a:prstGeom>
          <a:ln w="0">
            <a:noFill/>
          </a:ln>
        </p:spPr>
      </p:pic>
      <p:sp>
        <p:nvSpPr>
          <p:cNvPr id="176" name="CustomShape 3"/>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78" name="CustomShape 2"/>
          <p:cNvSpPr/>
          <p:nvPr/>
        </p:nvSpPr>
        <p:spPr>
          <a:xfrm>
            <a:off x="335520" y="1268640"/>
            <a:ext cx="10744560" cy="73512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79" name="" descr=""/>
          <p:cNvPicPr/>
          <p:nvPr/>
        </p:nvPicPr>
        <p:blipFill>
          <a:blip r:embed="rId1"/>
          <a:stretch/>
        </p:blipFill>
        <p:spPr>
          <a:xfrm>
            <a:off x="1514520" y="2311920"/>
            <a:ext cx="9154800" cy="3954240"/>
          </a:xfrm>
          <a:prstGeom prst="rect">
            <a:avLst/>
          </a:prstGeom>
          <a:ln w="0">
            <a:noFill/>
          </a:ln>
        </p:spPr>
      </p:pic>
      <p:sp>
        <p:nvSpPr>
          <p:cNvPr id="180" name="CustomShape 3"/>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structure</a:t>
            </a:r>
            <a:endParaRPr b="0" lang="en-US" sz="2400" spc="-1" strike="noStrike">
              <a:solidFill>
                <a:srgbClr val="000000"/>
              </a:solidFill>
              <a:latin typeface="Arial"/>
            </a:endParaRPr>
          </a:p>
        </p:txBody>
      </p:sp>
      <p:sp>
        <p:nvSpPr>
          <p:cNvPr id="182" name="CustomShape 2"/>
          <p:cNvSpPr/>
          <p:nvPr/>
        </p:nvSpPr>
        <p:spPr>
          <a:xfrm>
            <a:off x="335520" y="1268640"/>
            <a:ext cx="10744560" cy="3693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solidFill>
                <a:srgbClr val="000000"/>
              </a:solidFill>
              <a:latin typeface="Arial"/>
            </a:endParaRPr>
          </a:p>
        </p:txBody>
      </p:sp>
      <p:pic>
        <p:nvPicPr>
          <p:cNvPr id="183" name="" descr=""/>
          <p:cNvPicPr/>
          <p:nvPr/>
        </p:nvPicPr>
        <p:blipFill>
          <a:blip r:embed="rId1"/>
          <a:stretch/>
        </p:blipFill>
        <p:spPr>
          <a:xfrm>
            <a:off x="2572560" y="1645920"/>
            <a:ext cx="6339600" cy="4661280"/>
          </a:xfrm>
          <a:prstGeom prst="rect">
            <a:avLst/>
          </a:prstGeom>
          <a:ln w="0">
            <a:noFill/>
          </a:ln>
        </p:spPr>
      </p:pic>
      <p:sp>
        <p:nvSpPr>
          <p:cNvPr id="184" name="CustomShape 3"/>
          <p:cNvSpPr/>
          <p:nvPr/>
        </p:nvSpPr>
        <p:spPr>
          <a:xfrm>
            <a:off x="263520" y="6411600"/>
            <a:ext cx="9002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solidFill>
                <a:srgbClr val="000000"/>
              </a:solidFill>
              <a:latin typeface="Arial"/>
            </a:endParaRPr>
          </a:p>
        </p:txBody>
      </p:sp>
      <p:sp>
        <p:nvSpPr>
          <p:cNvPr id="186"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fixed intervals.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solidFill>
                <a:srgbClr val="000000"/>
              </a:solidFill>
              <a:latin typeface="Arial"/>
            </a:endParaRPr>
          </a:p>
        </p:txBody>
      </p:sp>
      <p:sp>
        <p:nvSpPr>
          <p:cNvPr id="188"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Why is the block time kept constant?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In Bitcoin, the difficulty is adjusted as follows: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9"/>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US" sz="2400" spc="-1" strike="noStrike">
              <a:solidFill>
                <a:srgbClr val="000000"/>
              </a:solidFill>
              <a:latin typeface="Arial"/>
            </a:endParaRPr>
          </a:p>
        </p:txBody>
      </p:sp>
      <p:pic>
        <p:nvPicPr>
          <p:cNvPr id="61" name="Grafik 2" descr=""/>
          <p:cNvPicPr/>
          <p:nvPr/>
        </p:nvPicPr>
        <p:blipFill>
          <a:blip r:embed="rId1"/>
          <a:stretch/>
        </p:blipFill>
        <p:spPr>
          <a:xfrm>
            <a:off x="1732680" y="1268280"/>
            <a:ext cx="8720640" cy="50439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US" sz="2400" spc="-1" strike="noStrike">
              <a:solidFill>
                <a:srgbClr val="000000"/>
              </a:solidFill>
              <a:latin typeface="Arial"/>
            </a:endParaRPr>
          </a:p>
        </p:txBody>
      </p:sp>
      <p:sp>
        <p:nvSpPr>
          <p:cNvPr id="190"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Bitcoin, there are two incentives for mining.</a:t>
            </a:r>
            <a:br>
              <a:rPr sz="1800"/>
            </a:b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rPr sz="1800"/>
            </a:b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(21 million).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US" sz="2400" spc="-1" strike="noStrike">
              <a:solidFill>
                <a:srgbClr val="000000"/>
              </a:solidFill>
              <a:latin typeface="Arial"/>
            </a:endParaRPr>
          </a:p>
        </p:txBody>
      </p:sp>
      <p:sp>
        <p:nvSpPr>
          <p:cNvPr id="192"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rPr sz="1800"/>
            </a:b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4406760"/>
            <a:ext cx="10744200" cy="13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Stake</a:t>
            </a:r>
            <a:endParaRPr b="0" lang="en-US" sz="3000" spc="-1" strike="noStrike">
              <a:solidFill>
                <a:srgbClr val="000000"/>
              </a:solidFill>
              <a:latin typeface="Arial"/>
            </a:endParaRPr>
          </a:p>
          <a:p>
            <a:pPr>
              <a:lnSpc>
                <a:spcPct val="100000"/>
              </a:lnSpc>
            </a:pPr>
            <a:endParaRPr b="0" lang="en-US" sz="3000" spc="-1" strike="noStrike">
              <a:solidFill>
                <a:srgbClr val="000000"/>
              </a:solidFill>
              <a:latin typeface="Arial"/>
            </a:endParaRPr>
          </a:p>
        </p:txBody>
      </p:sp>
      <p:sp>
        <p:nvSpPr>
          <p:cNvPr id="194" name="CustomShape 2"/>
          <p:cNvSpPr/>
          <p:nvPr/>
        </p:nvSpPr>
        <p:spPr>
          <a:xfrm>
            <a:off x="335520" y="2906640"/>
            <a:ext cx="10744200" cy="149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Proof of Stake (PoS)</a:t>
            </a:r>
            <a:endParaRPr b="0" lang="en-US" sz="2400" spc="-1" strike="noStrike">
              <a:solidFill>
                <a:srgbClr val="000000"/>
              </a:solidFill>
              <a:latin typeface="Arial"/>
            </a:endParaRPr>
          </a:p>
        </p:txBody>
      </p:sp>
      <p:sp>
        <p:nvSpPr>
          <p:cNvPr id="196"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There are two main approaches: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US" sz="2400" spc="-1" strike="noStrike">
              <a:solidFill>
                <a:srgbClr val="000000"/>
              </a:solidFill>
              <a:latin typeface="Arial"/>
            </a:endParaRPr>
          </a:p>
        </p:txBody>
      </p:sp>
      <p:sp>
        <p:nvSpPr>
          <p:cNvPr id="198"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To ensure good behaviour, mechanisms may be implemented that forfeit a validator's stake when fraudulent behaviour from the validator is detected. To make this work, the stake amount needs to be higher than the possible transaction fees gained.</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"Nothing at stake"</a:t>
            </a:r>
            <a:endParaRPr b="0" lang="en-US" sz="2400" spc="-1" strike="noStrike">
              <a:solidFill>
                <a:srgbClr val="000000"/>
              </a:solidFill>
              <a:latin typeface="Arial"/>
            </a:endParaRPr>
          </a:p>
        </p:txBody>
      </p:sp>
      <p:sp>
        <p:nvSpPr>
          <p:cNvPr id="200"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Approaches to solve this also exist in BFT-style PoS.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US" sz="2400" spc="-1" strike="noStrike">
              <a:solidFill>
                <a:srgbClr val="000000"/>
              </a:solidFill>
              <a:latin typeface="Arial"/>
            </a:endParaRPr>
          </a:p>
        </p:txBody>
      </p:sp>
      <p:sp>
        <p:nvSpPr>
          <p:cNvPr id="202"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Other attacks also exist on PoS based systems: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4406760"/>
            <a:ext cx="10744200" cy="13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IOTA – a Blockchain for the IoT</a:t>
            </a:r>
            <a:endParaRPr b="0" lang="en-US" sz="3000" spc="-1" strike="noStrike">
              <a:solidFill>
                <a:srgbClr val="000000"/>
              </a:solidFill>
              <a:latin typeface="Arial"/>
            </a:endParaRPr>
          </a:p>
          <a:p>
            <a:pPr>
              <a:lnSpc>
                <a:spcPct val="100000"/>
              </a:lnSpc>
            </a:pPr>
            <a:endParaRPr b="0" lang="en-US" sz="3000" spc="-1" strike="noStrike">
              <a:solidFill>
                <a:srgbClr val="000000"/>
              </a:solidFill>
              <a:latin typeface="Arial"/>
            </a:endParaRPr>
          </a:p>
        </p:txBody>
      </p:sp>
      <p:sp>
        <p:nvSpPr>
          <p:cNvPr id="204" name="CustomShape 2"/>
          <p:cNvSpPr/>
          <p:nvPr/>
        </p:nvSpPr>
        <p:spPr>
          <a:xfrm>
            <a:off x="335520" y="2906640"/>
            <a:ext cx="10744200" cy="149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Issues of Existing Blockchains</a:t>
            </a:r>
            <a:endParaRPr b="0" lang="en-US" sz="2400" spc="-1" strike="noStrike">
              <a:solidFill>
                <a:srgbClr val="000000"/>
              </a:solidFill>
              <a:latin typeface="Arial"/>
            </a:endParaRPr>
          </a:p>
        </p:txBody>
      </p:sp>
      <p:sp>
        <p:nvSpPr>
          <p:cNvPr id="206" name="CustomShape 2"/>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Requirements</a:t>
            </a:r>
            <a:endParaRPr b="0" lang="en-US" sz="2400" spc="-1" strike="noStrike">
              <a:solidFill>
                <a:srgbClr val="000000"/>
              </a:solidFill>
              <a:latin typeface="Arial"/>
            </a:endParaRPr>
          </a:p>
        </p:txBody>
      </p:sp>
      <p:sp>
        <p:nvSpPr>
          <p:cNvPr id="208" name="CustomShape 2"/>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CustomShape 10"/>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 Problem</a:t>
            </a:r>
            <a:endParaRPr b="0" lang="en-US" sz="2400" spc="-1" strike="noStrike">
              <a:solidFill>
                <a:srgbClr val="000000"/>
              </a:solidFill>
              <a:latin typeface="Arial"/>
            </a:endParaRPr>
          </a:p>
        </p:txBody>
      </p:sp>
      <p:sp>
        <p:nvSpPr>
          <p:cNvPr id="63" name="CustomShape 11"/>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u="sng">
                <a:solidFill>
                  <a:srgbClr val="000000"/>
                </a:solidFill>
                <a:uFillTx/>
                <a:latin typeface="DejaVu Sans"/>
                <a:ea typeface="DejaVu Sans"/>
              </a:rPr>
              <a:t>The most common solution to the double spending problem:</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Banks and other intermediaries (Amazon, Ebay) → adds significant cost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28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Main problem → trust in intermediaries: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intermediary can tamper with the data</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Difficult to do on a global scale while maintaining trust, accountability and transparency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IOTA in a Nutshell</a:t>
            </a:r>
            <a:endParaRPr b="0" lang="en-US" sz="2400" spc="-1" strike="noStrike">
              <a:solidFill>
                <a:srgbClr val="000000"/>
              </a:solidFill>
              <a:latin typeface="Arial"/>
            </a:endParaRPr>
          </a:p>
        </p:txBody>
      </p:sp>
      <p:sp>
        <p:nvSpPr>
          <p:cNvPr id="210" name="CustomShape 2"/>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solidFill>
                <a:srgbClr val="000000"/>
              </a:solidFill>
              <a:latin typeface="Arial"/>
            </a:endParaRPr>
          </a:p>
        </p:txBody>
      </p:sp>
      <p:sp>
        <p:nvSpPr>
          <p:cNvPr id="211" name="CustomShape 3"/>
          <p:cNvSpPr/>
          <p:nvPr/>
        </p:nvSpPr>
        <p:spPr>
          <a:xfrm>
            <a:off x="335520" y="3220920"/>
            <a:ext cx="7430040" cy="113472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a:t>
            </a:r>
            <a:endParaRPr b="0" lang="en-US" sz="2400" spc="-1" strike="noStrike">
              <a:solidFill>
                <a:srgbClr val="000000"/>
              </a:solidFill>
              <a:latin typeface="Arial"/>
            </a:endParaRPr>
          </a:p>
        </p:txBody>
      </p:sp>
      <p:sp>
        <p:nvSpPr>
          <p:cNvPr id="213" name="CustomShape 2"/>
          <p:cNvSpPr/>
          <p:nvPr/>
        </p:nvSpPr>
        <p:spPr>
          <a:xfrm>
            <a:off x="263520" y="6411600"/>
            <a:ext cx="9002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
        <p:nvSpPr>
          <p:cNvPr id="214" name="CustomShape 3"/>
          <p:cNvSpPr/>
          <p:nvPr/>
        </p:nvSpPr>
        <p:spPr>
          <a:xfrm>
            <a:off x="2886120" y="1608480"/>
            <a:ext cx="1914480" cy="11264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15" name="" descr=""/>
          <p:cNvPicPr/>
          <p:nvPr/>
        </p:nvPicPr>
        <p:blipFill>
          <a:blip r:embed="rId1"/>
          <a:stretch/>
        </p:blipFill>
        <p:spPr>
          <a:xfrm>
            <a:off x="504360" y="1300320"/>
            <a:ext cx="8863200" cy="450144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to make a Transaction?</a:t>
            </a:r>
            <a:endParaRPr b="0" lang="en-US" sz="2400" spc="-1" strike="noStrike">
              <a:solidFill>
                <a:srgbClr val="000000"/>
              </a:solidFill>
              <a:latin typeface="Arial"/>
            </a:endParaRPr>
          </a:p>
        </p:txBody>
      </p:sp>
      <p:sp>
        <p:nvSpPr>
          <p:cNvPr id="217" name="CustomShape 2"/>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solidFill>
                <a:srgbClr val="000000"/>
              </a:solidFill>
              <a:latin typeface="Arial"/>
            </a:endParaRPr>
          </a:p>
        </p:txBody>
      </p:sp>
      <p:pic>
        <p:nvPicPr>
          <p:cNvPr id="219" name="" descr=""/>
          <p:cNvPicPr/>
          <p:nvPr/>
        </p:nvPicPr>
        <p:blipFill>
          <a:blip r:embed="rId1"/>
          <a:stretch/>
        </p:blipFill>
        <p:spPr>
          <a:xfrm>
            <a:off x="504720" y="1270440"/>
            <a:ext cx="9585000" cy="4536360"/>
          </a:xfrm>
          <a:prstGeom prst="rect">
            <a:avLst/>
          </a:prstGeom>
          <a:ln w="0">
            <a:noFill/>
          </a:ln>
        </p:spPr>
      </p:pic>
      <p:sp>
        <p:nvSpPr>
          <p:cNvPr id="220" name="CustomShape 2"/>
          <p:cNvSpPr/>
          <p:nvPr/>
        </p:nvSpPr>
        <p:spPr>
          <a:xfrm>
            <a:off x="263520" y="6411600"/>
            <a:ext cx="9002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solidFill>
                <a:srgbClr val="000000"/>
              </a:solidFill>
              <a:latin typeface="Arial"/>
            </a:endParaRPr>
          </a:p>
        </p:txBody>
      </p:sp>
      <p:sp>
        <p:nvSpPr>
          <p:cNvPr id="222" name="CustomShape 2"/>
          <p:cNvSpPr/>
          <p:nvPr/>
        </p:nvSpPr>
        <p:spPr>
          <a:xfrm>
            <a:off x="263520" y="6411600"/>
            <a:ext cx="9002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pic>
        <p:nvPicPr>
          <p:cNvPr id="223" name="" descr=""/>
          <p:cNvPicPr/>
          <p:nvPr/>
        </p:nvPicPr>
        <p:blipFill>
          <a:blip r:embed="rId1"/>
          <a:stretch/>
        </p:blipFill>
        <p:spPr>
          <a:xfrm>
            <a:off x="468360" y="1286280"/>
            <a:ext cx="9621360" cy="486144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solidFill>
                <a:srgbClr val="000000"/>
              </a:solidFill>
              <a:latin typeface="Arial"/>
            </a:endParaRPr>
          </a:p>
        </p:txBody>
      </p:sp>
      <p:sp>
        <p:nvSpPr>
          <p:cNvPr id="225" name="CustomShape 2"/>
          <p:cNvSpPr/>
          <p:nvPr/>
        </p:nvSpPr>
        <p:spPr>
          <a:xfrm>
            <a:off x="263520" y="6411600"/>
            <a:ext cx="9002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
        <p:nvSpPr>
          <p:cNvPr id="226" name="CustomShape 3"/>
          <p:cNvSpPr/>
          <p:nvPr/>
        </p:nvSpPr>
        <p:spPr>
          <a:xfrm>
            <a:off x="91440" y="6126480"/>
            <a:ext cx="11243160" cy="61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US" sz="1800" spc="-1" strike="noStrike">
              <a:solidFill>
                <a:srgbClr val="000000"/>
              </a:solidFill>
              <a:latin typeface="Arial"/>
            </a:endParaRPr>
          </a:p>
        </p:txBody>
      </p:sp>
      <p:pic>
        <p:nvPicPr>
          <p:cNvPr id="227" name="" descr=""/>
          <p:cNvPicPr/>
          <p:nvPr/>
        </p:nvPicPr>
        <p:blipFill>
          <a:blip r:embed="rId1"/>
          <a:stretch/>
        </p:blipFill>
        <p:spPr>
          <a:xfrm>
            <a:off x="468360" y="1286280"/>
            <a:ext cx="9621360" cy="486144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Double Spending</a:t>
            </a:r>
            <a:endParaRPr b="0" lang="en-US" sz="2400" spc="-1" strike="noStrike">
              <a:solidFill>
                <a:srgbClr val="000000"/>
              </a:solidFill>
              <a:latin typeface="Arial"/>
            </a:endParaRPr>
          </a:p>
        </p:txBody>
      </p:sp>
      <p:sp>
        <p:nvSpPr>
          <p:cNvPr id="229" name="CustomShape 2"/>
          <p:cNvSpPr/>
          <p:nvPr/>
        </p:nvSpPr>
        <p:spPr>
          <a:xfrm>
            <a:off x="263520" y="6411600"/>
            <a:ext cx="9002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pic>
        <p:nvPicPr>
          <p:cNvPr id="230" name="" descr=""/>
          <p:cNvPicPr/>
          <p:nvPr/>
        </p:nvPicPr>
        <p:blipFill>
          <a:blip r:embed="rId1"/>
          <a:stretch/>
        </p:blipFill>
        <p:spPr>
          <a:xfrm>
            <a:off x="466200" y="1289160"/>
            <a:ext cx="9617400" cy="452412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Advantages of IOTA</a:t>
            </a:r>
            <a:endParaRPr b="0" lang="en-US" sz="2400" spc="-1" strike="noStrike">
              <a:solidFill>
                <a:srgbClr val="000000"/>
              </a:solidFill>
              <a:latin typeface="Arial"/>
            </a:endParaRPr>
          </a:p>
        </p:txBody>
      </p:sp>
      <p:sp>
        <p:nvSpPr>
          <p:cNvPr id="232" name="CustomShape 2"/>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Offline Transactions</a:t>
            </a:r>
            <a:endParaRPr b="0" lang="en-US" sz="2400" spc="-1" strike="noStrike">
              <a:solidFill>
                <a:srgbClr val="000000"/>
              </a:solidFill>
              <a:latin typeface="Arial"/>
            </a:endParaRPr>
          </a:p>
        </p:txBody>
      </p:sp>
      <p:pic>
        <p:nvPicPr>
          <p:cNvPr id="234" name="" descr=""/>
          <p:cNvPicPr/>
          <p:nvPr/>
        </p:nvPicPr>
        <p:blipFill>
          <a:blip r:embed="rId1"/>
          <a:stretch/>
        </p:blipFill>
        <p:spPr>
          <a:xfrm>
            <a:off x="504720" y="1506240"/>
            <a:ext cx="11413800" cy="4738680"/>
          </a:xfrm>
          <a:prstGeom prst="rect">
            <a:avLst/>
          </a:prstGeom>
          <a:ln w="0">
            <a:noFill/>
          </a:ln>
        </p:spPr>
      </p:pic>
      <p:sp>
        <p:nvSpPr>
          <p:cNvPr id="235" name="CustomShape 2"/>
          <p:cNvSpPr/>
          <p:nvPr/>
        </p:nvSpPr>
        <p:spPr>
          <a:xfrm>
            <a:off x="263520" y="6411600"/>
            <a:ext cx="9002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Drawbacks</a:t>
            </a:r>
            <a:endParaRPr b="0" lang="en-US" sz="2400" spc="-1" strike="noStrike">
              <a:solidFill>
                <a:srgbClr val="000000"/>
              </a:solidFill>
              <a:latin typeface="Arial"/>
            </a:endParaRPr>
          </a:p>
        </p:txBody>
      </p:sp>
      <p:sp>
        <p:nvSpPr>
          <p:cNvPr id="237" name="CustomShape 2"/>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Centralized: Coordinator nodes run by the IOTA foundation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Unconventional structure for Blockchain =&gt; fresh Vulnerabilities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2"/>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Key Properties</a:t>
            </a:r>
            <a:endParaRPr b="0" lang="en-US" sz="2400" spc="-1" strike="noStrike">
              <a:solidFill>
                <a:srgbClr val="000000"/>
              </a:solidFill>
              <a:latin typeface="Arial"/>
            </a:endParaRPr>
          </a:p>
        </p:txBody>
      </p:sp>
      <p:sp>
        <p:nvSpPr>
          <p:cNvPr id="65" name="CustomShape 13"/>
          <p:cNvSpPr/>
          <p:nvPr/>
        </p:nvSpPr>
        <p:spPr>
          <a:xfrm>
            <a:off x="335520" y="1268640"/>
            <a:ext cx="495720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Trust-Free:</a:t>
            </a:r>
            <a:r>
              <a:rPr b="0" lang="en-US" sz="1800" spc="-1" strike="noStrike">
                <a:solidFill>
                  <a:srgbClr val="000000"/>
                </a:solidFill>
                <a:latin typeface="DejaVu Sans"/>
                <a:ea typeface="DejaVu Sans"/>
              </a:rPr>
              <a:t> The system does not require a third party which controls or maintains the system.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Tamper-Proof:</a:t>
            </a:r>
            <a:r>
              <a:rPr b="0" lang="en-US" sz="1800" spc="-1" strike="noStrike">
                <a:solidFill>
                  <a:srgbClr val="000000"/>
                </a:solidFill>
                <a:latin typeface="DejaVu Sans"/>
                <a:ea typeface="DejaVu Sans"/>
              </a:rPr>
              <a:t> The system is resistant to manipulation. The history of events cannot be changed.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Transparent:</a:t>
            </a:r>
            <a:r>
              <a:rPr b="0" lang="en-US" sz="1800" spc="-1" strike="noStrike">
                <a:solidFill>
                  <a:srgbClr val="000000"/>
                </a:solidFill>
                <a:latin typeface="DejaVu Sans"/>
                <a:ea typeface="DejaVu Sans"/>
              </a:rPr>
              <a:t> Every participant of the system can read and validate all information and the current state. </a:t>
            </a:r>
            <a:endParaRPr b="0" lang="en-US" sz="1800" spc="-1" strike="noStrike">
              <a:solidFill>
                <a:srgbClr val="000000"/>
              </a:solidFill>
              <a:latin typeface="Arial"/>
            </a:endParaRPr>
          </a:p>
        </p:txBody>
      </p:sp>
      <p:pic>
        <p:nvPicPr>
          <p:cNvPr id="66" name="Grafik 3" descr=""/>
          <p:cNvPicPr/>
          <p:nvPr/>
        </p:nvPicPr>
        <p:blipFill>
          <a:blip r:embed="rId1"/>
          <a:stretch/>
        </p:blipFill>
        <p:spPr>
          <a:xfrm>
            <a:off x="5785920" y="1108440"/>
            <a:ext cx="4809600" cy="4635720"/>
          </a:xfrm>
          <a:prstGeom prst="rect">
            <a:avLst/>
          </a:prstGeom>
          <a:ln w="0">
            <a:noFill/>
          </a:ln>
        </p:spPr>
      </p:pic>
      <p:sp>
        <p:nvSpPr>
          <p:cNvPr id="67" name="CustomShape 14"/>
          <p:cNvSpPr/>
          <p:nvPr/>
        </p:nvSpPr>
        <p:spPr>
          <a:xfrm>
            <a:off x="263520" y="6411600"/>
            <a:ext cx="90054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239" name="CustomShape 2"/>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 on IOTA</a:t>
            </a:r>
            <a:endParaRPr b="0" lang="en-US" sz="2400" spc="-1" strike="noStrike">
              <a:solidFill>
                <a:srgbClr val="000000"/>
              </a:solidFill>
              <a:latin typeface="Arial"/>
            </a:endParaRPr>
          </a:p>
        </p:txBody>
      </p:sp>
      <p:sp>
        <p:nvSpPr>
          <p:cNvPr id="241" name="CustomShape 2"/>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1268640"/>
            <a:ext cx="10744200" cy="5031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243" name="CustomShape 2"/>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CustomShape 15"/>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Blockchain</a:t>
            </a:r>
            <a:endParaRPr b="0" lang="en-US" sz="2400" spc="-1" strike="noStrike">
              <a:solidFill>
                <a:srgbClr val="000000"/>
              </a:solidFill>
              <a:latin typeface="Arial"/>
            </a:endParaRPr>
          </a:p>
        </p:txBody>
      </p:sp>
      <p:sp>
        <p:nvSpPr>
          <p:cNvPr id="69" name="CustomShape 16"/>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Append-only sequential data structure (list)</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New blocks can only be added to the end of the 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Chaining blocks together → blockchain</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Changing a block requires recalculation of all subsequent blocks</a:t>
            </a:r>
            <a:endParaRPr b="0" lang="en-US" sz="1800" spc="-1" strike="noStrike">
              <a:solidFill>
                <a:srgbClr val="000000"/>
              </a:solidFill>
              <a:latin typeface="Arial"/>
            </a:endParaRPr>
          </a:p>
          <a:p>
            <a:pPr marL="195120" indent="-1929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Massively duplicated (redundant) across the network (P2P)</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How to reach consensus on which transactions are part of the next block?</a:t>
            </a:r>
            <a:endParaRPr b="0" lang="en-US" sz="1800" spc="-1" strike="noStrike">
              <a:solidFill>
                <a:srgbClr val="000000"/>
              </a:solidFill>
              <a:latin typeface="Arial"/>
            </a:endParaRPr>
          </a:p>
        </p:txBody>
      </p:sp>
      <p:pic>
        <p:nvPicPr>
          <p:cNvPr id="70" name="Grafik 4" descr=""/>
          <p:cNvPicPr/>
          <p:nvPr/>
        </p:nvPicPr>
        <p:blipFill>
          <a:blip r:embed="rId1"/>
          <a:stretch/>
        </p:blipFill>
        <p:spPr>
          <a:xfrm>
            <a:off x="2130840" y="3475080"/>
            <a:ext cx="7924320" cy="21902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4"/>
          <p:cNvSpPr/>
          <p:nvPr/>
        </p:nvSpPr>
        <p:spPr>
          <a:xfrm>
            <a:off x="335520" y="4406760"/>
            <a:ext cx="10744200" cy="13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Blockchain Consensus</a:t>
            </a:r>
            <a:endParaRPr b="0" lang="en-US" sz="3000" spc="-1" strike="noStrike">
              <a:solidFill>
                <a:srgbClr val="000000"/>
              </a:solidFill>
              <a:latin typeface="Arial"/>
            </a:endParaRPr>
          </a:p>
        </p:txBody>
      </p:sp>
      <p:sp>
        <p:nvSpPr>
          <p:cNvPr id="72" name="CustomShape 5"/>
          <p:cNvSpPr/>
          <p:nvPr/>
        </p:nvSpPr>
        <p:spPr>
          <a:xfrm>
            <a:off x="335520" y="2906640"/>
            <a:ext cx="10744200" cy="149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347</TotalTime>
  <Application>LibreOffice/24.2.3.2$Linux_X86_64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2024-06-17T09:34:36Z</dcterms:modified>
  <cp:revision>3389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